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notesMasterIdLst>
    <p:notesMasterId r:id="rId22"/>
  </p:notesMasterIdLst>
  <p:sldIdLst>
    <p:sldId id="256" r:id="rId2"/>
    <p:sldId id="257" r:id="rId3"/>
    <p:sldId id="265" r:id="rId4"/>
    <p:sldId id="258" r:id="rId5"/>
    <p:sldId id="259" r:id="rId6"/>
    <p:sldId id="271" r:id="rId7"/>
    <p:sldId id="264" r:id="rId8"/>
    <p:sldId id="267" r:id="rId9"/>
    <p:sldId id="268" r:id="rId10"/>
    <p:sldId id="269" r:id="rId11"/>
    <p:sldId id="263" r:id="rId12"/>
    <p:sldId id="270" r:id="rId13"/>
    <p:sldId id="275" r:id="rId14"/>
    <p:sldId id="276" r:id="rId15"/>
    <p:sldId id="261" r:id="rId16"/>
    <p:sldId id="273" r:id="rId17"/>
    <p:sldId id="272" r:id="rId18"/>
    <p:sldId id="262" r:id="rId19"/>
    <p:sldId id="277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gare" initials="N" lastIdx="2" clrIdx="0">
    <p:extLst>
      <p:ext uri="{19B8F6BF-5375-455C-9EA6-DF929625EA0E}">
        <p15:presenceInfo xmlns:p15="http://schemas.microsoft.com/office/powerpoint/2012/main" userId="adb2ee7e620fdc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AF50"/>
    <a:srgbClr val="DADADA"/>
    <a:srgbClr val="E91E63"/>
    <a:srgbClr val="F4E7BB"/>
    <a:srgbClr val="2E2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71" autoAdjust="0"/>
    <p:restoredTop sz="77772" autoAdjust="0"/>
  </p:normalViewPr>
  <p:slideViewPr>
    <p:cSldViewPr snapToGrid="0">
      <p:cViewPr varScale="1">
        <p:scale>
          <a:sx n="142" d="100"/>
          <a:sy n="142" d="100"/>
        </p:scale>
        <p:origin x="116" y="6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082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246F5-88C8-4250-9442-181EFEF72145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77D1F7-DD41-4224-BC0E-FE82B6320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2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322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rozmachem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počítačových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technologií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všech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oblastech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včetně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kultury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roste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potřeba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digitalizace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zdrojů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pramenech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vytváření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jednotných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kde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možné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veškeré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vhodné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struktuře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shromažďovat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následně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dále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pracovat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Popisovaná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mohou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být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různé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povahy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od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článků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kronik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knih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obrazové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audio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až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různým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fyzickým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objektům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Digitalizace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těchto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probíhá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pomocí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manuálního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vytváření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metadatových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sad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přesně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popisující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následně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ukládány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specializovaného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digitálního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úložiště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Sesbíraná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jednotně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uložená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metadata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mohou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být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tomu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jednoduše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zpřístupněna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široké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veřejnosti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mohou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být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snadno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dohledatelné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důležité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původní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popisují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velké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množství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systémů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problematiku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řeší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často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trpí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určitými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nedostatky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největší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patří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jejich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technologická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neefektivita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uživatelská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nepřívětivost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pracovního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prostředí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rámci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projektu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vytvořili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digitální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sběr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centralizaci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zpřístupnění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metadatových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záznamů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popisující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Krkonoš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široké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veřejnosti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Software 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skládá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specializované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ukládání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uživatelského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rozhraní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přístupného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webovou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aplikaci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umožní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uživatelům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základní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práci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jejich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vytvářením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editací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založenou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nejmodernějších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technologiích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existující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systémy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vnáší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nové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přístupy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možnosti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jistých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oblastech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rychlost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čitelnost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velikost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záznamů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rozšiřuje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překonává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31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vytvořen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potřeby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projektu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NAKI II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Prameny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Krkonoš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což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projekt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zaměřující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vývoj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systému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evidence,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zpracování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prezentace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pramenů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kultuře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Krkonoš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využití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výzkumu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edukaci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,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skládá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dvou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částí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části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vytvořen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software 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ukládní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druhé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fázi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manuálně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sbíraná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ukládáná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vytvořeného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9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Hlavní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cíle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software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umožnit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sběr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centralizai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digitalizaci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Krkonoš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jejich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unifikaci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zpřehlednění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vizualizaci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umožní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zachování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kulturního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dědictví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této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oblasti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publikování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široké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veřejnosti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aby z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těchto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bylo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možné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čerpat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získávat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potřebné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znalosti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fakta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Zároveň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vytváříme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přímo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nastavenou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potřeby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těchto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konkrétních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datových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zdrojů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pracovní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prostředí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práci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jejich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vkládání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editaci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prohlížení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založenou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nejmodernějších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webových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databázových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technologiích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zaručující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rychlost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udržitelnost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přehlednost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Zároveň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snažíme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připravit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prostředí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snadné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rozšíření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různé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interaktivní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prohlížení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vývoji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obyvatelstva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chytré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rychlé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přehledné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vyhledávání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dokumentech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efektivní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zpracování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textových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dokumentů</a:t>
            </a:r>
            <a:r>
              <a:rPr lang="cs-CZ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9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pracovní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rtl="0" fontAlgn="base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Vkládací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rozhraní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rtl="0" fontAlgn="base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Editační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rozhraní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rtl="0" fontAlgn="base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Administrátorské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base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veřejná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rtl="0" fontAlgn="base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reprezentativní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stránky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projektu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rtl="0" fontAlgn="base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včetsně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redaktorského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rozhraní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jejich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editace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rtl="0" fontAlgn="base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zobrazovaní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vyhledávací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147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Databázové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prostředí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ukládá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nejen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vytvořené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metadatové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digitalizovaná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data, ale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veškerá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samotný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web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reprezentativní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stránky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Část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určená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práci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ukládání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skládá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několika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kolekcí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obsahujících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vzájemné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provazby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kolekce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obsahuje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různé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metadatové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mohou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historickými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prameny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vyskytovat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sbírka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audiovizuální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články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elektronické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zdroje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formulář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kapitoly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obrázkový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periodika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svazek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3D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Každý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specifický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sadou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políček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kterými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můžeme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popsat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od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názvu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místo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datum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vydání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jazyk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nakladatelské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údaje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vydavatelské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údaje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umístění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fyzický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obsahovou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tematickou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charakteristiku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poznámky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dílu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Dalšími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kolekcemi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kolekce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konkrétně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osob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korporací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rodů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geografický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dílo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výtvor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událostí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klíčových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slov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osob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slouží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úložiště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významných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osobností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převážně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děl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rodů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shlukuje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osobnosti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rodů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korporací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slouží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úložiště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děl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že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korporace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nikoli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konkrétní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osoba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Geografický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ukládá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významná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místa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například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kde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dílo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nachází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nebo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kde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vzniklo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místo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,se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kterým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dílo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spojené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událostí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události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vedly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například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vzniku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nebo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zániku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díla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měly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dílo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jiný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vliv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dílo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výtvor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popisující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díla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specifikovaná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metadatech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klíčových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slov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ukládá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významná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klíčová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slova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spojující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například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tématikou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obsahem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nebo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Každý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specifický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sadou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včetně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obsahují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vzájemná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provazby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patří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osob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rodů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třeba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biografické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údaje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jméno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příjmení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místo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datum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narození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úmrtí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různé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variantní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názvy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obecné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geografické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chronologické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doplňky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dále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údaje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pohlaví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obor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působnosti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příslušnost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určení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jazykové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oblasti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související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vztahy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události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vyobrazení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osoby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životopis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přílohy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ostatních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jedná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preferované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variantní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označení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názvu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případnými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souřadnicemi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časové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geografické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údaje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vzniku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zániku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mohou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být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spojeny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dalšími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díly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událostmi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popis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zařazení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vyobrazení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poznámky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údaje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jiném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zdroji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přejat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přílohy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danému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geografického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navíc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ještě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statistická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používána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podklad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geografických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map.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Každé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jednotlivé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pole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obsahuje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jestli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libovolný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text,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číslo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odkaz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jiný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nebo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výběr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předem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stanovené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nabídky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hodnot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zda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pole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povinné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(to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obvykle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bývá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název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zadavatel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objektu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protože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naše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podporuje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opakovatelnosti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nebo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bloků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jestli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pole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opakovatelné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navíc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probíhá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kontrola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duplicitu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záznamů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kontrola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správnost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záznamů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některých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částí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ukládání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rejstříků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obsahuje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další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důležité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kolekce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správné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fungování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rozhraní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správu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kde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uloženi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například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všichni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uživatelé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kteří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webového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rozhraní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práci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přístup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včetně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jejich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přihlašovacích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údajů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Každý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takovýto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uživatel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navíc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svůj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vlastní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prostor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zajišťuje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pracovní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prostředí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obsahující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vkládané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editované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případně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jinak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rozpracované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Posledním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využitím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uložení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veškerých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statických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stránek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které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slouží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prezentaci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celého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projektu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celý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web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jsou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navíc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zabezpečeny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napadení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běžným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uživatelským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chybám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 Data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kód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uložené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nejen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databázi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jiných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umístěních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Google a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pokročilými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zálohovacími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mechanismy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311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https://docs.google.com/spreadsheets/d/1tVIumu1ILPaBB30wplSFHrRuUDK6CPlluxRmpv_hgAY/edit?usp=sharing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860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6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234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27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608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4741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072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9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25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13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46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1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45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0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87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46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485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26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26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B4B8764-8823-4366-BE81-2B0D8F0D37AF}" type="datetimeFigureOut">
              <a:rPr lang="en-US" smtClean="0"/>
              <a:t>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133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quest.ms.mff.cuni.cz/prak/api/documentation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quest.ms.mff.cuni.cz/prak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ek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bdélník 3"/>
          <p:cNvSpPr/>
          <p:nvPr/>
        </p:nvSpPr>
        <p:spPr>
          <a:xfrm rot="20755001">
            <a:off x="8201197" y="4409493"/>
            <a:ext cx="150118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Papyrus" panose="03070502060502030205" pitchFamily="66" charset="0"/>
              </a:rPr>
              <a:t>Katedra</a:t>
            </a:r>
            <a:r>
              <a:rPr lang="en-US" sz="1600" dirty="0">
                <a:latin typeface="Papyrus" panose="03070502060502030205" pitchFamily="66" charset="0"/>
              </a:rPr>
              <a:t> </a:t>
            </a:r>
            <a:r>
              <a:rPr lang="cs-CZ" sz="1600" dirty="0" err="1">
                <a:latin typeface="Papyrus" panose="03070502060502030205" pitchFamily="66" charset="0"/>
              </a:rPr>
              <a:t>T</a:t>
            </a:r>
            <a:r>
              <a:rPr lang="en-US" sz="1600" dirty="0" err="1">
                <a:latin typeface="Papyrus" panose="03070502060502030205" pitchFamily="66" charset="0"/>
              </a:rPr>
              <a:t>eoretické</a:t>
            </a:r>
            <a:r>
              <a:rPr lang="en-US" sz="1600" dirty="0">
                <a:latin typeface="Papyrus" panose="03070502060502030205" pitchFamily="66" charset="0"/>
              </a:rPr>
              <a:t> </a:t>
            </a:r>
            <a:r>
              <a:rPr lang="cs-CZ" sz="1600" dirty="0" err="1">
                <a:latin typeface="Papyrus" panose="03070502060502030205" pitchFamily="66" charset="0"/>
              </a:rPr>
              <a:t>I</a:t>
            </a:r>
            <a:r>
              <a:rPr lang="en-US" sz="1600" dirty="0" err="1">
                <a:latin typeface="Papyrus" panose="03070502060502030205" pitchFamily="66" charset="0"/>
              </a:rPr>
              <a:t>nformatiky</a:t>
            </a:r>
            <a:r>
              <a:rPr lang="en-US" sz="1600" dirty="0">
                <a:latin typeface="Papyrus" panose="03070502060502030205" pitchFamily="66" charset="0"/>
              </a:rPr>
              <a:t> a </a:t>
            </a:r>
            <a:r>
              <a:rPr lang="cs-CZ" sz="1600" dirty="0">
                <a:latin typeface="Papyrus" panose="03070502060502030205" pitchFamily="66" charset="0"/>
              </a:rPr>
              <a:t>M</a:t>
            </a:r>
            <a:r>
              <a:rPr lang="en-US" sz="1600" dirty="0" err="1">
                <a:latin typeface="Papyrus" panose="03070502060502030205" pitchFamily="66" charset="0"/>
              </a:rPr>
              <a:t>atematické</a:t>
            </a:r>
            <a:r>
              <a:rPr lang="en-US" sz="1600" dirty="0">
                <a:latin typeface="Papyrus" panose="03070502060502030205" pitchFamily="66" charset="0"/>
              </a:rPr>
              <a:t> </a:t>
            </a:r>
            <a:r>
              <a:rPr lang="cs-CZ" sz="1600" dirty="0" err="1">
                <a:latin typeface="Papyrus" panose="03070502060502030205" pitchFamily="66" charset="0"/>
              </a:rPr>
              <a:t>L</a:t>
            </a:r>
            <a:r>
              <a:rPr lang="en-US" sz="1600" dirty="0" err="1">
                <a:latin typeface="Papyrus" panose="03070502060502030205" pitchFamily="66" charset="0"/>
              </a:rPr>
              <a:t>ogiky</a:t>
            </a:r>
            <a:endParaRPr lang="en-US" sz="1600" dirty="0">
              <a:latin typeface="Papyrus" panose="03070502060502030205" pitchFamily="66" charset="0"/>
            </a:endParaRPr>
          </a:p>
        </p:txBody>
      </p:sp>
      <p:sp>
        <p:nvSpPr>
          <p:cNvPr id="7" name="Nadpis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E9CC-505A-4F78-B45F-BECD6248AA5C}"/>
              </a:ext>
            </a:extLst>
          </p:cNvPr>
          <p:cNvSpPr txBox="1"/>
          <p:nvPr/>
        </p:nvSpPr>
        <p:spPr>
          <a:xfrm rot="21216551">
            <a:off x="9976086" y="5071396"/>
            <a:ext cx="15544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Papyrus" panose="03070502060502030205" pitchFamily="66" charset="0"/>
              </a:rPr>
              <a:t>KATERINA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latin typeface="Papyrus" panose="03070502060502030205" pitchFamily="66" charset="0"/>
              </a:rPr>
              <a:t>   MACKOVÁ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8B78DB-07A4-40B8-84A9-C04E9369C347}"/>
              </a:ext>
            </a:extLst>
          </p:cNvPr>
          <p:cNvSpPr txBox="1"/>
          <p:nvPr/>
        </p:nvSpPr>
        <p:spPr>
          <a:xfrm rot="21136833">
            <a:off x="9784324" y="4289566"/>
            <a:ext cx="1317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cs-CZ" sz="1200" dirty="0">
                <a:latin typeface="Papyrus" panose="03070502060502030205" pitchFamily="66" charset="0"/>
              </a:rPr>
              <a:t>DAVID</a:t>
            </a:r>
          </a:p>
          <a:p>
            <a:pPr algn="ctr">
              <a:lnSpc>
                <a:spcPct val="150000"/>
              </a:lnSpc>
            </a:pPr>
            <a:r>
              <a:rPr lang="cs-CZ" sz="1200" dirty="0">
                <a:latin typeface="Papyrus" panose="03070502060502030205" pitchFamily="66" charset="0"/>
              </a:rPr>
              <a:t>NÁPRAVNÍK</a:t>
            </a:r>
            <a:endParaRPr 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FCBEB7-B4A1-49B5-A7D9-A530ABAC88B4}"/>
              </a:ext>
            </a:extLst>
          </p:cNvPr>
          <p:cNvSpPr txBox="1"/>
          <p:nvPr/>
        </p:nvSpPr>
        <p:spPr>
          <a:xfrm rot="20740925">
            <a:off x="10430154" y="4835067"/>
            <a:ext cx="289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Papyrus" panose="03070502060502030205" pitchFamily="66" charset="0"/>
              </a:rPr>
              <a:t>&amp;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A12525-FE84-4701-A087-F5F7978BBE28}"/>
              </a:ext>
            </a:extLst>
          </p:cNvPr>
          <p:cNvSpPr txBox="1"/>
          <p:nvPr/>
        </p:nvSpPr>
        <p:spPr>
          <a:xfrm rot="21143087">
            <a:off x="10720183" y="5036001"/>
            <a:ext cx="264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sz="1800" dirty="0">
                <a:latin typeface="Papyrus" panose="03070502060502030205" pitchFamily="66" charset="0"/>
              </a:rPr>
              <a:t>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02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894" y="401320"/>
            <a:ext cx="7666779" cy="5972531"/>
          </a:xfrm>
          <a:prstGeom prst="rect">
            <a:avLst/>
          </a:prstGeom>
        </p:spPr>
      </p:pic>
      <p:sp useBgFill="1">
        <p:nvSpPr>
          <p:cNvPr id="5" name="Zástupný symbol pro obsah 2"/>
          <p:cNvSpPr>
            <a:spLocks noGrp="1"/>
          </p:cNvSpPr>
          <p:nvPr>
            <p:ph idx="1"/>
          </p:nvPr>
        </p:nvSpPr>
        <p:spPr>
          <a:xfrm>
            <a:off x="913795" y="685800"/>
            <a:ext cx="2698085" cy="5425440"/>
          </a:xfrm>
          <a:ln w="127000" cap="flat" cmpd="sng">
            <a:noFill/>
            <a:prstDash val="solid"/>
          </a:ln>
          <a:effectLst>
            <a:glow rad="127000">
              <a:srgbClr val="F4E7BB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>
            <a:normAutofit/>
          </a:bodyPr>
          <a:lstStyle/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Systém práv</a:t>
            </a:r>
          </a:p>
          <a:p>
            <a:pPr lvl="1"/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Redaktor</a:t>
            </a: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Zadavatel</a:t>
            </a: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Návštěvník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Vytváření a</a:t>
            </a:r>
            <a:b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editace účtů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Zahešovaná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hesla</a:t>
            </a:r>
          </a:p>
        </p:txBody>
      </p:sp>
    </p:spTree>
    <p:extLst>
      <p:ext uri="{BB962C8B-B14F-4D97-AF65-F5344CB8AC3E}">
        <p14:creationId xmlns:p14="http://schemas.microsoft.com/office/powerpoint/2010/main" val="2827461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Backend</a:t>
            </a:r>
            <a:endParaRPr lang="en-US" b="1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Kompilace single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Zapouzdření do balíčku pro NPM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Možnost spouštění cizích kódů (modulů) v jazycích jako jsou JS, Python atd.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Komunikace s databází</a:t>
            </a: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Aktuálně mimo hlavní server (Google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Atlas)</a:t>
            </a: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Možnost hostování databáze ze stejného serveru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4587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929035" y="609600"/>
            <a:ext cx="10353762" cy="970450"/>
          </a:xfrm>
        </p:spPr>
        <p:txBody>
          <a:bodyPr/>
          <a:lstStyle/>
          <a:p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API</a:t>
            </a:r>
            <a:endParaRPr lang="en-US" b="1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670612" y="5786289"/>
            <a:ext cx="7318304" cy="512911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cs-CZ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Přístupné online: </a:t>
            </a:r>
            <a:r>
              <a:rPr lang="cs-CZ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http://quest.ms.mff.cuni.cz/prak/api/documentation</a:t>
            </a:r>
            <a:endParaRPr lang="cs-CZ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500" y="1512191"/>
            <a:ext cx="7397756" cy="4161238"/>
          </a:xfrm>
          <a:prstGeom prst="rect">
            <a:avLst/>
          </a:prstGeom>
          <a:effectLst>
            <a:glow rad="50800">
              <a:schemeClr val="bg1"/>
            </a:glow>
            <a:outerShdw blurRad="63500" dist="63500" dir="2700000" algn="tl" rotWithShape="0">
              <a:prstClr val="black"/>
            </a:outerShdw>
          </a:effectLst>
        </p:spPr>
      </p:pic>
      <p:sp>
        <p:nvSpPr>
          <p:cNvPr id="7" name="Zástupný symbol pro obsah 2"/>
          <p:cNvSpPr txBox="1">
            <a:spLocks/>
          </p:cNvSpPr>
          <p:nvPr/>
        </p:nvSpPr>
        <p:spPr>
          <a:xfrm>
            <a:off x="658906" y="1512190"/>
            <a:ext cx="3226135" cy="4161239"/>
          </a:xfrm>
          <a:prstGeom prst="rect">
            <a:avLst/>
          </a:prstGeom>
          <a:ln w="127000" cap="flat" cmpd="sng">
            <a:noFill/>
            <a:prstDash val="solid"/>
          </a:ln>
          <a:effectLst>
            <a:glow rad="76200">
              <a:schemeClr val="tx1">
                <a:alpha val="75000"/>
              </a:schemeClr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Seznam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requestů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Dotazy podle metody</a:t>
            </a: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Tělo dotazu</a:t>
            </a: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Možné odpovědi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Seznam schémat:</a:t>
            </a: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Přesné názvy</a:t>
            </a: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Datové typy</a:t>
            </a: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Možné vlastnosti</a:t>
            </a:r>
          </a:p>
          <a:p>
            <a:pPr lvl="1"/>
            <a:r>
              <a:rPr lang="cs-CZ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Required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Unique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2308769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tx1"/>
                </a:solidFill>
                <a:latin typeface="Papyrus" panose="03070502060502030205" pitchFamily="66" charset="0"/>
              </a:rPr>
              <a:t>Datab</a:t>
            </a:r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á</a:t>
            </a:r>
            <a:r>
              <a:rPr lang="en-US" b="1" dirty="0" err="1">
                <a:solidFill>
                  <a:schemeClr val="tx1"/>
                </a:solidFill>
                <a:latin typeface="Papyrus" panose="03070502060502030205" pitchFamily="66" charset="0"/>
              </a:rPr>
              <a:t>ze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143" y="1669698"/>
            <a:ext cx="4795158" cy="376231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2400000">
              <a:rot lat="600000" lon="20400000" rev="0"/>
            </a:camera>
            <a:lightRig rig="threePt" dir="t">
              <a:rot lat="0" lon="0" rev="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403238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b="1">
                <a:solidFill>
                  <a:schemeClr val="tx1"/>
                </a:solidFill>
                <a:latin typeface="Papyrus" panose="03070502060502030205" pitchFamily="66" charset="0"/>
              </a:rPr>
              <a:t>Schémata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699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Výsledek</a:t>
            </a:r>
            <a:endParaRPr lang="en-US" b="1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1732449"/>
            <a:ext cx="7447038" cy="4058751"/>
          </a:xfrm>
        </p:spPr>
        <p:txBody>
          <a:bodyPr/>
          <a:lstStyle/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Aktuálně běžící aplikace je využita pro projekt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PraK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http://quest.ms.mff.cuni.cz/prak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Zadavatelé a redaktoři systém používali přes půl roku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35000 záznamů</a:t>
            </a: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Desítky příspěvků</a:t>
            </a:r>
          </a:p>
          <a:p>
            <a:pPr lvl="1"/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 Hologram je aktuálně používán na výstavě ve Vrchlabí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9439" y="3393135"/>
            <a:ext cx="3061657" cy="299949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189045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Testy rychlosti</a:t>
            </a:r>
            <a:endParaRPr lang="en-US" b="1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sp useBgFill="1"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675120" y="1737529"/>
            <a:ext cx="4429877" cy="1904831"/>
          </a:xfr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>
            <a:normAutofit fontScale="85000" lnSpcReduction="20000"/>
          </a:bodyPr>
          <a:lstStyle/>
          <a:p>
            <a:pPr marL="36900" indent="0">
              <a:buNone/>
            </a:pPr>
            <a:r>
              <a:rPr lang="cs-CZ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Rychlé hledání</a:t>
            </a:r>
            <a:br>
              <a:rPr lang="cs-CZ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(100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request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ů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přijetí 5 položek, 20Mbit/s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=&gt;    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28.6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		=&gt;    32.7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Instantní zobrazení při 30 </a:t>
            </a:r>
            <a:r>
              <a:rPr lang="cs-CZ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fps</a:t>
            </a:r>
            <a:endParaRPr lang="cs-CZ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=&gt;    36.8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4" name="Zástupný symbol pro obsah 2"/>
          <p:cNvSpPr txBox="1">
            <a:spLocks/>
          </p:cNvSpPr>
          <p:nvPr/>
        </p:nvSpPr>
        <p:spPr>
          <a:xfrm>
            <a:off x="6675120" y="4201329"/>
            <a:ext cx="4429877" cy="1904831"/>
          </a:xfrm>
          <a:prstGeom prst="rect">
            <a:avLst/>
          </a:prstGeo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cs-CZ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Objemné hledání</a:t>
            </a:r>
            <a:br>
              <a:rPr lang="cs-CZ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(100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request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ů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přijetí 1000 položek, 20Mbit/s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513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		=&gt;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578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748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5" name="Zástupný symbol pro obsah 2"/>
          <p:cNvSpPr txBox="1">
            <a:spLocks/>
          </p:cNvSpPr>
          <p:nvPr/>
        </p:nvSpPr>
        <p:spPr>
          <a:xfrm>
            <a:off x="1066194" y="1737529"/>
            <a:ext cx="5019646" cy="1904831"/>
          </a:xfrm>
          <a:prstGeom prst="rect">
            <a:avLst/>
          </a:prstGeo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cs-CZ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První načtení aplikace </a:t>
            </a:r>
            <a:r>
              <a:rPr lang="cs-CZ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(domovská stránka)</a:t>
            </a:r>
            <a:r>
              <a:rPr lang="cs-CZ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cs-CZ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(10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0x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načtení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načtení DOM objektu, 20Mbit/s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=&gt;    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411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		=&gt;    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470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=&gt;    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514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6" name="Zástupný symbol pro obsah 2"/>
          <p:cNvSpPr txBox="1">
            <a:spLocks/>
          </p:cNvSpPr>
          <p:nvPr/>
        </p:nvSpPr>
        <p:spPr>
          <a:xfrm>
            <a:off x="1066193" y="4201329"/>
            <a:ext cx="5019646" cy="1904831"/>
          </a:xfrm>
          <a:prstGeom prst="rect">
            <a:avLst/>
          </a:prstGeo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Nakešované</a:t>
            </a:r>
            <a:r>
              <a:rPr lang="cs-CZ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načtení aplikace</a:t>
            </a:r>
            <a:br>
              <a:rPr lang="cs-CZ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(10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0x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načtení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načtení DOM objektu, 20Mbit/s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312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		=&gt;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335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359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521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Instalace a </a:t>
            </a:r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rozš</a:t>
            </a:r>
            <a:r>
              <a:rPr lang="en-US" b="1" dirty="0" err="1">
                <a:solidFill>
                  <a:schemeClr val="tx1"/>
                </a:solidFill>
                <a:latin typeface="Papyrus" panose="03070502060502030205" pitchFamily="66" charset="0"/>
              </a:rPr>
              <a:t>ir</a:t>
            </a:r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itelnost</a:t>
            </a:r>
            <a:endParaRPr lang="en-US" b="1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sp useBgFill="1">
        <p:nvSpPr>
          <p:cNvPr id="4" name="Zástupný symbol pro obsah 2"/>
          <p:cNvSpPr txBox="1">
            <a:spLocks/>
          </p:cNvSpPr>
          <p:nvPr/>
        </p:nvSpPr>
        <p:spPr>
          <a:xfrm>
            <a:off x="1391920" y="1922948"/>
            <a:ext cx="3683000" cy="3629492"/>
          </a:xfrm>
          <a:prstGeom prst="rect">
            <a:avLst/>
          </a:prstGeom>
          <a:effectLst>
            <a:glow rad="63500">
              <a:schemeClr val="bg1"/>
            </a:glow>
            <a:outerShdw blurRad="127000" dist="38100" dir="2700000" sx="102000" sy="102000" algn="tl" rotWithShape="0">
              <a:prstClr val="black"/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sz="10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cs-CZ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/>
            </a:r>
            <a:br>
              <a:rPr lang="cs-CZ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##### frontend </a:t>
            </a:r>
            <a:r>
              <a:rPr lang="en-US" sz="1600" dirty="0" err="1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 install </a:t>
            </a:r>
            <a:endParaRPr lang="cs-CZ" sz="1600" dirty="0">
              <a:solidFill>
                <a:srgbClr val="4CAF50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cd frontend</a:t>
            </a:r>
            <a:endParaRPr lang="cs-CZ" sz="1600" dirty="0">
              <a:solidFill>
                <a:schemeClr val="tx1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cs-CZ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n</a:t>
            </a:r>
            <a:r>
              <a:rPr lang="en-US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pm install</a:t>
            </a:r>
            <a:endParaRPr lang="cs-CZ" sz="1600" dirty="0">
              <a:solidFill>
                <a:schemeClr val="tx1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##### frontend build</a:t>
            </a:r>
            <a:endParaRPr lang="cs-CZ" sz="1600" dirty="0">
              <a:solidFill>
                <a:srgbClr val="4CAF50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err="1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 run build</a:t>
            </a:r>
            <a:endParaRPr lang="cs-CZ" sz="1600" dirty="0">
              <a:solidFill>
                <a:schemeClr val="tx1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##### backend </a:t>
            </a:r>
            <a:r>
              <a:rPr lang="en-US" sz="1600" dirty="0" err="1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 install</a:t>
            </a:r>
            <a:endParaRPr lang="cs-CZ" sz="1600" dirty="0">
              <a:solidFill>
                <a:srgbClr val="4CAF50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cd ../backend</a:t>
            </a:r>
            <a:endParaRPr lang="cs-CZ" sz="1600" dirty="0">
              <a:solidFill>
                <a:schemeClr val="tx1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err="1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 install</a:t>
            </a:r>
            <a:endParaRPr lang="cs-CZ" sz="1600" dirty="0">
              <a:solidFill>
                <a:schemeClr val="tx1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node server</a:t>
            </a:r>
          </a:p>
        </p:txBody>
      </p:sp>
      <p:sp useBgFill="1">
        <p:nvSpPr>
          <p:cNvPr id="6" name="Zástupný symbol pro obsah 2"/>
          <p:cNvSpPr txBox="1">
            <a:spLocks/>
          </p:cNvSpPr>
          <p:nvPr/>
        </p:nvSpPr>
        <p:spPr>
          <a:xfrm>
            <a:off x="7338426" y="1922948"/>
            <a:ext cx="3172094" cy="3629492"/>
          </a:xfrm>
          <a:prstGeom prst="rect">
            <a:avLst/>
          </a:prstGeom>
          <a:effectLst>
            <a:glow rad="63500">
              <a:schemeClr val="bg1"/>
            </a:glow>
            <a:outerShdw blurRad="127000" dist="38100" dir="2700000" sx="102000" sy="102000" algn="tl" rotWithShape="0">
              <a:prstClr val="black"/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Samostatně spustitelný modul „Hologram“</a:t>
            </a:r>
            <a:endParaRPr lang="en-US" sz="1600" dirty="0">
              <a:solidFill>
                <a:schemeClr val="tx1"/>
              </a:solidFill>
              <a:latin typeface="Roboto Mono" pitchFamily="2" charset="0"/>
              <a:ea typeface="Roboto Mono" pitchFamily="2" charset="0"/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8426" y="1922948"/>
            <a:ext cx="3172094" cy="3010436"/>
          </a:xfrm>
          <a:prstGeom prst="rect">
            <a:avLst/>
          </a:prstGeom>
        </p:spPr>
      </p:pic>
      <p:sp>
        <p:nvSpPr>
          <p:cNvPr id="8" name="Obdélník 7"/>
          <p:cNvSpPr/>
          <p:nvPr/>
        </p:nvSpPr>
        <p:spPr>
          <a:xfrm>
            <a:off x="6807278" y="691633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4813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Mo</a:t>
            </a:r>
            <a:r>
              <a:rPr lang="en-US" b="1" dirty="0">
                <a:solidFill>
                  <a:schemeClr val="tx1"/>
                </a:solidFill>
                <a:latin typeface="Papyrus" panose="03070502060502030205" pitchFamily="66" charset="0"/>
              </a:rPr>
              <a:t>z</a:t>
            </a:r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né</a:t>
            </a:r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 další </a:t>
            </a:r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rozší</a:t>
            </a:r>
            <a:r>
              <a:rPr lang="en-US" b="1" dirty="0">
                <a:solidFill>
                  <a:schemeClr val="tx1"/>
                </a:solidFill>
                <a:latin typeface="Papyrus" panose="03070502060502030205" pitchFamily="66" charset="0"/>
              </a:rPr>
              <a:t>r</a:t>
            </a:r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ení</a:t>
            </a:r>
            <a:endParaRPr lang="en-US" b="1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sp>
        <p:nvSpPr>
          <p:cNvPr id="4" name="Obdélník 3"/>
          <p:cNvSpPr/>
          <p:nvPr/>
        </p:nvSpPr>
        <p:spPr>
          <a:xfrm>
            <a:off x="7476145" y="712801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  <p:sp>
        <p:nvSpPr>
          <p:cNvPr id="5" name="Obdélník 4"/>
          <p:cNvSpPr/>
          <p:nvPr/>
        </p:nvSpPr>
        <p:spPr>
          <a:xfrm>
            <a:off x="4550912" y="691635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  <p:grpSp>
        <p:nvGrpSpPr>
          <p:cNvPr id="7" name="Skupina 6"/>
          <p:cNvGrpSpPr/>
          <p:nvPr/>
        </p:nvGrpSpPr>
        <p:grpSpPr>
          <a:xfrm>
            <a:off x="8318019" y="1792828"/>
            <a:ext cx="2878896" cy="1505586"/>
            <a:chOff x="7338426" y="1922948"/>
            <a:chExt cx="2460959" cy="1290183"/>
          </a:xfrm>
        </p:grpSpPr>
        <p:sp useBgFill="1">
          <p:nvSpPr>
            <p:cNvPr id="14" name="Zástupný symbol pro obsah 2"/>
            <p:cNvSpPr txBox="1">
              <a:spLocks/>
            </p:cNvSpPr>
            <p:nvPr/>
          </p:nvSpPr>
          <p:spPr>
            <a:xfrm>
              <a:off x="7338426" y="1922948"/>
              <a:ext cx="2460959" cy="1290183"/>
            </a:xfrm>
            <a:prstGeom prst="round2SameRect">
              <a:avLst/>
            </a:prstGeom>
            <a:effectLst>
              <a:glow rad="63500">
                <a:schemeClr val="bg1"/>
              </a:glow>
              <a:outerShdw blurRad="127000" dist="38100" dir="2700000" sx="102000" sy="102000" algn="tl" rotWithShape="0">
                <a:prstClr val="black"/>
              </a:outerShdw>
            </a:effectLst>
          </p:spPr>
          <p:txBody>
            <a:bodyPr vert="horz" lIns="91440" tIns="45720" rIns="91440" bIns="45720" rtlCol="0" anchor="b">
              <a:normAutofit/>
            </a:bodyPr>
            <a:lstStyle>
              <a:lvl1pPr marL="342900" indent="-30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2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1pPr>
              <a:lvl2pPr marL="72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8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2pPr>
              <a:lvl3pPr marL="102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6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3pPr>
              <a:lvl4pPr marL="138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4pPr>
              <a:lvl5pPr marL="1674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5pPr>
              <a:lvl6pPr marL="20146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6pPr>
              <a:lvl7pPr marL="24018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7pPr>
              <a:lvl8pPr marL="2789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8pPr>
              <a:lvl9pPr marL="31062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9pPr>
            </a:lstStyle>
            <a:p>
              <a:pPr marL="36900" indent="0" algn="ctr">
                <a:buNone/>
              </a:pPr>
              <a:r>
                <a:rPr lang="cs-CZ" sz="1600" dirty="0">
                  <a:latin typeface="Roboto Mono" pitchFamily="2" charset="0"/>
                  <a:ea typeface="Roboto Mono" pitchFamily="2" charset="0"/>
                </a:rPr>
                <a:t>Audio vyhledávání (</a:t>
              </a:r>
              <a:r>
                <a:rPr lang="cs-CZ" sz="1600" dirty="0" err="1">
                  <a:latin typeface="Roboto Mono" pitchFamily="2" charset="0"/>
                  <a:ea typeface="Roboto Mono" pitchFamily="2" charset="0"/>
                </a:rPr>
                <a:t>speech</a:t>
              </a:r>
              <a:r>
                <a:rPr lang="cs-CZ" sz="1600" dirty="0">
                  <a:latin typeface="Roboto Mono" pitchFamily="2" charset="0"/>
                  <a:ea typeface="Roboto Mono" pitchFamily="2" charset="0"/>
                </a:rPr>
                <a:t> </a:t>
              </a:r>
              <a:r>
                <a:rPr lang="cs-CZ" sz="1600" dirty="0" err="1">
                  <a:latin typeface="Roboto Mono" pitchFamily="2" charset="0"/>
                  <a:ea typeface="Roboto Mono" pitchFamily="2" charset="0"/>
                </a:rPr>
                <a:t>recognition</a:t>
              </a:r>
              <a:r>
                <a:rPr lang="cs-CZ" sz="1600" dirty="0" smtClean="0">
                  <a:latin typeface="Roboto Mono" pitchFamily="2" charset="0"/>
                  <a:ea typeface="Roboto Mono" pitchFamily="2" charset="0"/>
                </a:rPr>
                <a:t>)</a:t>
              </a:r>
              <a:endParaRPr lang="en-US" sz="1600" dirty="0">
                <a:latin typeface="Roboto Mono" pitchFamily="2" charset="0"/>
                <a:ea typeface="Roboto Mono" pitchFamily="2" charset="0"/>
              </a:endParaRPr>
            </a:p>
          </p:txBody>
        </p:sp>
        <p:pic>
          <p:nvPicPr>
            <p:cNvPr id="9" name="Obrázek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1995" y="1965857"/>
              <a:ext cx="2345116" cy="638601"/>
            </a:xfrm>
            <a:prstGeom prst="round2Same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grpSp>
        <p:nvGrpSpPr>
          <p:cNvPr id="17" name="Skupina 16"/>
          <p:cNvGrpSpPr/>
          <p:nvPr/>
        </p:nvGrpSpPr>
        <p:grpSpPr>
          <a:xfrm>
            <a:off x="1229726" y="3931257"/>
            <a:ext cx="4803856" cy="1581682"/>
            <a:chOff x="3818966" y="1914554"/>
            <a:chExt cx="4803856" cy="1581682"/>
          </a:xfrm>
        </p:grpSpPr>
        <p:sp useBgFill="1">
          <p:nvSpPr>
            <p:cNvPr id="18" name="Zástupný symbol pro obsah 2"/>
            <p:cNvSpPr txBox="1">
              <a:spLocks/>
            </p:cNvSpPr>
            <p:nvPr/>
          </p:nvSpPr>
          <p:spPr>
            <a:xfrm>
              <a:off x="3818966" y="1914554"/>
              <a:ext cx="4803856" cy="1581682"/>
            </a:xfrm>
            <a:prstGeom prst="rect">
              <a:avLst/>
            </a:prstGeom>
            <a:effectLst>
              <a:glow rad="63500">
                <a:schemeClr val="bg1"/>
              </a:glow>
              <a:outerShdw blurRad="127000" dist="38100" dir="2700000" sx="102000" sy="102000" algn="tl" rotWithShape="0">
                <a:prstClr val="black"/>
              </a:outerShdw>
            </a:effectLst>
          </p:spPr>
          <p:txBody>
            <a:bodyPr vert="horz" lIns="91440" tIns="45720" rIns="91440" bIns="45720" rtlCol="0" anchor="t">
              <a:normAutofit/>
            </a:bodyPr>
            <a:lstStyle>
              <a:lvl1pPr marL="342900" indent="-30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2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1pPr>
              <a:lvl2pPr marL="72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8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2pPr>
              <a:lvl3pPr marL="102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6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3pPr>
              <a:lvl4pPr marL="138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4pPr>
              <a:lvl5pPr marL="1674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5pPr>
              <a:lvl6pPr marL="20146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6pPr>
              <a:lvl7pPr marL="24018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7pPr>
              <a:lvl8pPr marL="2789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8pPr>
              <a:lvl9pPr marL="31062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9pPr>
            </a:lstStyle>
            <a:p>
              <a:pPr marL="36900" indent="0">
                <a:buNone/>
              </a:pPr>
              <a:r>
                <a:rPr lang="cs-CZ" sz="1600" dirty="0">
                  <a:solidFill>
                    <a:schemeClr val="tx1"/>
                  </a:solidFill>
                  <a:latin typeface="Roboto Mono" pitchFamily="2" charset="0"/>
                  <a:ea typeface="Roboto Mono" pitchFamily="2" charset="0"/>
                </a:rPr>
                <a:t>Uživatelsky upravitelné prostředí</a:t>
              </a:r>
            </a:p>
          </p:txBody>
        </p:sp>
        <p:pic>
          <p:nvPicPr>
            <p:cNvPr id="12" name="Obrázek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5660571" y="533986"/>
              <a:ext cx="1125623" cy="4798876"/>
            </a:xfrm>
            <a:prstGeom prst="rect">
              <a:avLst/>
            </a:prstGeom>
          </p:spPr>
        </p:pic>
      </p:grpSp>
      <p:grpSp>
        <p:nvGrpSpPr>
          <p:cNvPr id="15" name="Skupina 14"/>
          <p:cNvGrpSpPr/>
          <p:nvPr/>
        </p:nvGrpSpPr>
        <p:grpSpPr>
          <a:xfrm>
            <a:off x="6946332" y="3856377"/>
            <a:ext cx="3172094" cy="2635736"/>
            <a:chOff x="5050925" y="1523888"/>
            <a:chExt cx="3172094" cy="2635736"/>
          </a:xfrm>
        </p:grpSpPr>
        <p:sp useBgFill="1">
          <p:nvSpPr>
            <p:cNvPr id="16" name="Zástupný symbol pro obsah 2"/>
            <p:cNvSpPr txBox="1">
              <a:spLocks/>
            </p:cNvSpPr>
            <p:nvPr/>
          </p:nvSpPr>
          <p:spPr>
            <a:xfrm>
              <a:off x="5050925" y="1523888"/>
              <a:ext cx="3172094" cy="2635736"/>
            </a:xfrm>
            <a:prstGeom prst="rect">
              <a:avLst/>
            </a:prstGeom>
            <a:effectLst>
              <a:glow rad="63500">
                <a:schemeClr val="bg1"/>
              </a:glow>
              <a:outerShdw blurRad="127000" dist="38100" dir="2700000" sx="102000" sy="102000" algn="tl" rotWithShape="0">
                <a:prstClr val="black"/>
              </a:outerShdw>
            </a:effectLst>
          </p:spPr>
          <p:txBody>
            <a:bodyPr vert="horz" lIns="91440" tIns="45720" rIns="91440" bIns="45720" rtlCol="0" anchor="b">
              <a:normAutofit/>
            </a:bodyPr>
            <a:lstStyle>
              <a:lvl1pPr marL="342900" indent="-30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2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1pPr>
              <a:lvl2pPr marL="72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8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2pPr>
              <a:lvl3pPr marL="102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6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3pPr>
              <a:lvl4pPr marL="138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4pPr>
              <a:lvl5pPr marL="1674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5pPr>
              <a:lvl6pPr marL="20146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6pPr>
              <a:lvl7pPr marL="24018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7pPr>
              <a:lvl8pPr marL="2789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8pPr>
              <a:lvl9pPr marL="31062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9pPr>
            </a:lstStyle>
            <a:p>
              <a:pPr marL="36900" indent="0" algn="ctr">
                <a:buNone/>
              </a:pPr>
              <a:r>
                <a:rPr lang="cs-CZ" sz="1600" dirty="0">
                  <a:solidFill>
                    <a:schemeClr val="tx1"/>
                  </a:solidFill>
                  <a:latin typeface="Roboto Mono" pitchFamily="2" charset="0"/>
                  <a:ea typeface="Roboto Mono" pitchFamily="2" charset="0"/>
                </a:rPr>
                <a:t>Vyspělejší vyhledávání za pomoci neuronové sítě</a:t>
              </a:r>
            </a:p>
          </p:txBody>
        </p:sp>
        <p:pic>
          <p:nvPicPr>
            <p:cNvPr id="1026" name="Picture 2" descr="Types of Neural Networks and Definition of Neural Network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0925" y="1523888"/>
              <a:ext cx="3172094" cy="19508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 useBgFill="1">
        <p:nvSpPr>
          <p:cNvPr id="20" name="Zástupný symbol pro obsah 2"/>
          <p:cNvSpPr txBox="1">
            <a:spLocks/>
          </p:cNvSpPr>
          <p:nvPr/>
        </p:nvSpPr>
        <p:spPr>
          <a:xfrm>
            <a:off x="913795" y="1946332"/>
            <a:ext cx="5435718" cy="922374"/>
          </a:xfrm>
          <a:prstGeom prst="rect">
            <a:avLst/>
          </a:prstGeom>
          <a:effectLst>
            <a:glow rad="63500">
              <a:schemeClr val="bg1"/>
            </a:glow>
            <a:outerShdw blurRad="127000" dist="38100" dir="2700000" sx="102000" sy="102000" algn="tl" rotWithShape="0">
              <a:prstClr val="black"/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cs-CZ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Hromadné úpravy</a:t>
            </a:r>
          </a:p>
          <a:p>
            <a:r>
              <a:rPr lang="cs-CZ" sz="16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</a:rPr>
              <a:t>Šablony a podobné knihovnické funkce</a:t>
            </a:r>
          </a:p>
        </p:txBody>
      </p:sp>
    </p:spTree>
    <p:extLst>
      <p:ext uri="{BB962C8B-B14F-4D97-AF65-F5344CB8AC3E}">
        <p14:creationId xmlns:p14="http://schemas.microsoft.com/office/powerpoint/2010/main" val="173467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6378387" y="441839"/>
            <a:ext cx="5404639" cy="970450"/>
          </a:xfrm>
        </p:spPr>
        <p:txBody>
          <a:bodyPr/>
          <a:lstStyle/>
          <a:p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Mo</a:t>
            </a:r>
            <a:r>
              <a:rPr lang="en-US" b="1" dirty="0">
                <a:solidFill>
                  <a:schemeClr val="tx1"/>
                </a:solidFill>
                <a:latin typeface="Papyrus" panose="03070502060502030205" pitchFamily="66" charset="0"/>
              </a:rPr>
              <a:t>z</a:t>
            </a:r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né</a:t>
            </a:r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 další </a:t>
            </a:r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rozší</a:t>
            </a:r>
            <a:r>
              <a:rPr lang="en-US" b="1" dirty="0">
                <a:solidFill>
                  <a:schemeClr val="tx1"/>
                </a:solidFill>
                <a:latin typeface="Papyrus" panose="03070502060502030205" pitchFamily="66" charset="0"/>
              </a:rPr>
              <a:t>r</a:t>
            </a:r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ení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540644" y="542091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</a:rPr>
              <a:t>ˇ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08" y="407895"/>
            <a:ext cx="5712748" cy="6029791"/>
          </a:xfrm>
          <a:prstGeom prst="rect">
            <a:avLst/>
          </a:prstGeom>
        </p:spPr>
      </p:pic>
      <p:sp>
        <p:nvSpPr>
          <p:cNvPr id="7" name="Obdélník 6"/>
          <p:cNvSpPr/>
          <p:nvPr/>
        </p:nvSpPr>
        <p:spPr>
          <a:xfrm>
            <a:off x="7482947" y="3019613"/>
            <a:ext cx="32897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cs-CZ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 pro uchování a porovnání historických map oproti leteckým snímkům</a:t>
            </a:r>
          </a:p>
        </p:txBody>
      </p:sp>
    </p:spTree>
    <p:extLst>
      <p:ext uri="{BB962C8B-B14F-4D97-AF65-F5344CB8AC3E}">
        <p14:creationId xmlns:p14="http://schemas.microsoft.com/office/powerpoint/2010/main" val="18253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Úvod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Zástupný symbol pro obsah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Knihovní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systémy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dlouhodobě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uchovávají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data o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naší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historii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Tyto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systémy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často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stagnují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v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zastaralých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verzích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Primárně kvůli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zpětn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é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kompatibil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itě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, jak softwarové tak i uživatelské</a:t>
            </a:r>
          </a:p>
          <a:p>
            <a:pPr lvl="1"/>
            <a:endParaRPr lang="cs-CZ" dirty="0">
              <a:solidFill>
                <a:schemeClr val="tx1"/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Nové technologie mohou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přinést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zvýšení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efektivnosti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pracovníků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a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pohodlí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při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práci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255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945722" y="4682056"/>
            <a:ext cx="10353762" cy="9704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Papyrus" panose="03070502060502030205" pitchFamily="66" charset="0"/>
              </a:rPr>
              <a:t>D</a:t>
            </a:r>
            <a:r>
              <a:rPr lang="cs-CZ" dirty="0">
                <a:solidFill>
                  <a:schemeClr val="tx1"/>
                </a:solidFill>
                <a:latin typeface="Papyrus" panose="03070502060502030205" pitchFamily="66" charset="0"/>
              </a:rPr>
              <a:t>EKUJEME     ZA     POZORNOST</a:t>
            </a:r>
            <a:endParaRPr lang="en-US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476" y="685300"/>
            <a:ext cx="7450254" cy="4261546"/>
          </a:xfrm>
          <a:prstGeom prst="rect">
            <a:avLst/>
          </a:prstGeom>
        </p:spPr>
      </p:pic>
      <p:sp>
        <p:nvSpPr>
          <p:cNvPr id="9" name="Obdélník 8"/>
          <p:cNvSpPr/>
          <p:nvPr/>
        </p:nvSpPr>
        <p:spPr>
          <a:xfrm>
            <a:off x="1614786" y="4501340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dirty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2654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Projekt</a:t>
            </a:r>
            <a:r>
              <a:rPr lang="cs-CZ" b="1" dirty="0">
                <a:solidFill>
                  <a:schemeClr val="tx1"/>
                </a:solidFill>
              </a:rPr>
              <a:t> </a:t>
            </a:r>
            <a:r>
              <a:rPr lang="cs-CZ" b="1" dirty="0" err="1">
                <a:solidFill>
                  <a:schemeClr val="tx1"/>
                </a:solidFill>
                <a:latin typeface="Papyrus" panose="03070502060502030205" pitchFamily="66" charset="0"/>
              </a:rPr>
              <a:t>PraK</a:t>
            </a:r>
            <a:endParaRPr lang="en-US" b="1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1790718"/>
            <a:ext cx="10353762" cy="4058751"/>
          </a:xfrm>
        </p:spPr>
        <p:txBody>
          <a:bodyPr/>
          <a:lstStyle/>
          <a:p>
            <a:pPr marL="36900" indent="0" algn="ctr">
              <a:buNone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NAKI II -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Prameny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Krkonoš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 algn="ctr">
              <a:buNone/>
            </a:pP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Systém evidence, zpracování a prezentace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pramenů k historii a kultuře Krkonoš</a:t>
            </a:r>
          </a:p>
        </p:txBody>
      </p:sp>
      <p:pic>
        <p:nvPicPr>
          <p:cNvPr id="1028" name="Picture 4" descr="May be an image of text that says 'PRAMENY KRKONOŠ RIESENGEBIRGSQUELLEN'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7009" y="2914651"/>
            <a:ext cx="7387334" cy="324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bdélník 3"/>
          <p:cNvSpPr/>
          <p:nvPr/>
        </p:nvSpPr>
        <p:spPr>
          <a:xfrm>
            <a:off x="9893292" y="6325465"/>
            <a:ext cx="19656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Kód: DG20P02OVV010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652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Cíl</a:t>
            </a:r>
            <a:r>
              <a:rPr lang="en-US" b="1" dirty="0">
                <a:solidFill>
                  <a:schemeClr val="tx1"/>
                </a:solidFill>
                <a:latin typeface="Papyrus" panose="03070502060502030205" pitchFamily="66" charset="0"/>
              </a:rPr>
              <a:t>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2165350"/>
            <a:ext cx="10353762" cy="362585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Hlavním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cílem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je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nashromáždit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nejnovější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trendy v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oblasti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webových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aplikací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databázových nástrojů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Připravit prostředí pro rozšíření (moduly)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Dalším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cílem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je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zakomponování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uživatelsky přívětivého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designového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jazyka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6640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>
                <a:solidFill>
                  <a:schemeClr val="tx1"/>
                </a:solidFill>
                <a:latin typeface="Papyrus" panose="03070502060502030205" pitchFamily="66" charset="0"/>
              </a:rPr>
              <a:t>Technologie</a:t>
            </a:r>
            <a:endParaRPr lang="en-US" b="1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sp>
        <p:nvSpPr>
          <p:cNvPr id="17" name="Zaoblený obdélník 16"/>
          <p:cNvSpPr/>
          <p:nvPr/>
        </p:nvSpPr>
        <p:spPr>
          <a:xfrm>
            <a:off x="661075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bdélník 13"/>
          <p:cNvSpPr/>
          <p:nvPr/>
        </p:nvSpPr>
        <p:spPr>
          <a:xfrm>
            <a:off x="1141018" y="1936036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</a:p>
        </p:txBody>
      </p:sp>
      <p:pic>
        <p:nvPicPr>
          <p:cNvPr id="2056" name="Picture 8" descr="Gather with other MongoDB users locally and globally, either virtually or  in-person. | MongoDB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23" y="4181482"/>
            <a:ext cx="1734185" cy="1734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aoblený obdélník 11"/>
          <p:cNvSpPr/>
          <p:nvPr/>
        </p:nvSpPr>
        <p:spPr>
          <a:xfrm>
            <a:off x="3577298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Obdélník 17"/>
          <p:cNvSpPr/>
          <p:nvPr/>
        </p:nvSpPr>
        <p:spPr>
          <a:xfrm>
            <a:off x="4190659" y="1936036"/>
            <a:ext cx="962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60" name="Picture 12" descr="Suhan Wijay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645" y="4152879"/>
            <a:ext cx="1762788" cy="176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aoblený obdélník 8"/>
          <p:cNvSpPr/>
          <p:nvPr/>
        </p:nvSpPr>
        <p:spPr>
          <a:xfrm>
            <a:off x="9393338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Obdélník 18"/>
          <p:cNvSpPr/>
          <p:nvPr/>
        </p:nvSpPr>
        <p:spPr>
          <a:xfrm>
            <a:off x="10082594" y="1936036"/>
            <a:ext cx="9412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cs-C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</a:t>
            </a:r>
          </a:p>
        </p:txBody>
      </p:sp>
      <p:pic>
        <p:nvPicPr>
          <p:cNvPr id="2066" name="Picture 18" descr="NodeJS Technology | Next Softwa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3095" y="4147774"/>
            <a:ext cx="4457065" cy="1671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aoblený obdélník 3"/>
          <p:cNvSpPr/>
          <p:nvPr/>
        </p:nvSpPr>
        <p:spPr>
          <a:xfrm>
            <a:off x="6493508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208710" y="1936036"/>
            <a:ext cx="7489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4" name="Picture 6" descr="React.js Logo History – Design, History and Evoluti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459" y="3747841"/>
            <a:ext cx="3741422" cy="257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ovéPole 35"/>
          <p:cNvSpPr txBox="1"/>
          <p:nvPr/>
        </p:nvSpPr>
        <p:spPr>
          <a:xfrm>
            <a:off x="731520" y="2452518"/>
            <a:ext cx="2016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Dokumentová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databáze</a:t>
            </a: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Minimalistická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Snadno rozšiřitelná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 formát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ovéPole 37"/>
          <p:cNvSpPr txBox="1"/>
          <p:nvPr/>
        </p:nvSpPr>
        <p:spPr>
          <a:xfrm>
            <a:off x="3663659" y="2452518"/>
            <a:ext cx="2016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Backe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dov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ý </a:t>
            </a:r>
            <a:r>
              <a:rPr lang="cs-CZ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ovéPole 38"/>
          <p:cNvSpPr txBox="1"/>
          <p:nvPr/>
        </p:nvSpPr>
        <p:spPr>
          <a:xfrm>
            <a:off x="6574789" y="2452518"/>
            <a:ext cx="20167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</a:t>
            </a:r>
            <a:r>
              <a:rPr lang="cs-CZ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Podpora komponent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ovéPole 43"/>
          <p:cNvSpPr txBox="1"/>
          <p:nvPr/>
        </p:nvSpPr>
        <p:spPr>
          <a:xfrm>
            <a:off x="9473247" y="2452518"/>
            <a:ext cx="2016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JavaScriptový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dobrá podpora neuronových sítí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79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960" y="322179"/>
            <a:ext cx="8214360" cy="6020514"/>
          </a:xfrm>
          <a:prstGeom prst="rect">
            <a:avLst/>
          </a:prstGeom>
          <a:effectLst>
            <a:glow rad="25400">
              <a:schemeClr val="tx1">
                <a:alpha val="32000"/>
              </a:schemeClr>
            </a:glow>
            <a:softEdge rad="0"/>
          </a:effectLst>
        </p:spPr>
      </p:pic>
      <p:cxnSp>
        <p:nvCxnSpPr>
          <p:cNvPr id="3" name="Přímá spojnice 2"/>
          <p:cNvCxnSpPr/>
          <p:nvPr/>
        </p:nvCxnSpPr>
        <p:spPr>
          <a:xfrm>
            <a:off x="6351493" y="317697"/>
            <a:ext cx="0" cy="6056209"/>
          </a:xfrm>
          <a:prstGeom prst="line">
            <a:avLst/>
          </a:prstGeom>
          <a:ln>
            <a:solidFill>
              <a:schemeClr val="tx1"/>
            </a:solidFill>
          </a:ln>
          <a:effectLst>
            <a:glow rad="177800">
              <a:schemeClr val="tx1">
                <a:alpha val="5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166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Papyrus" panose="03070502060502030205" pitchFamily="66" charset="0"/>
              </a:rPr>
              <a:t>C</a:t>
            </a:r>
            <a:r>
              <a:rPr lang="cs-CZ" b="1" dirty="0" err="1" smtClean="0">
                <a:solidFill>
                  <a:schemeClr val="tx1"/>
                </a:solidFill>
                <a:latin typeface="Papyrus" panose="03070502060502030205" pitchFamily="66" charset="0"/>
              </a:rPr>
              <a:t>ásti</a:t>
            </a:r>
            <a:r>
              <a:rPr lang="cs-CZ" b="1" dirty="0" smtClean="0">
                <a:solidFill>
                  <a:schemeClr val="tx1"/>
                </a:solidFill>
                <a:latin typeface="Papyrus" panose="03070502060502030205" pitchFamily="66" charset="0"/>
              </a:rPr>
              <a:t> webu</a:t>
            </a:r>
            <a:endParaRPr lang="en-US" b="1" dirty="0">
              <a:solidFill>
                <a:schemeClr val="tx1"/>
              </a:solidFill>
              <a:latin typeface="Papyrus" panose="03070502060502030205" pitchFamily="66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951" y="1588633"/>
            <a:ext cx="8697450" cy="4892314"/>
          </a:xfrm>
          <a:prstGeom prst="rect">
            <a:avLst/>
          </a:prstGeom>
        </p:spPr>
      </p:pic>
      <p:sp>
        <p:nvSpPr>
          <p:cNvPr id="3" name="Obdélník 2"/>
          <p:cNvSpPr/>
          <p:nvPr/>
        </p:nvSpPr>
        <p:spPr>
          <a:xfrm>
            <a:off x="4932088" y="444036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70038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685800"/>
            <a:ext cx="4445605" cy="5425440"/>
          </a:xfrm>
          <a:ln w="127000" cap="flat" cmpd="sng">
            <a:noFill/>
            <a:prstDash val="solid"/>
          </a:ln>
          <a:effectLst>
            <a:glow rad="127000">
              <a:srgbClr val="F4E7BB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/>
          <a:lstStyle/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Výběr tabulky pro hledání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Dynamické vyhledávání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Vyhledávání pomocí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RegExpu</a:t>
            </a:r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Tabulka výsledků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716" y="426721"/>
            <a:ext cx="5944440" cy="598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61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106" y="568960"/>
            <a:ext cx="6817336" cy="5762340"/>
          </a:xfrm>
          <a:prstGeom prst="rect">
            <a:avLst/>
          </a:prstGeom>
        </p:spPr>
      </p:pic>
      <p:sp useBgFill="1">
        <p:nvSpPr>
          <p:cNvPr id="5" name="Zástupný symbol pro obsah 2"/>
          <p:cNvSpPr>
            <a:spLocks noGrp="1"/>
          </p:cNvSpPr>
          <p:nvPr>
            <p:ph idx="1"/>
          </p:nvPr>
        </p:nvSpPr>
        <p:spPr>
          <a:xfrm>
            <a:off x="914400" y="838200"/>
            <a:ext cx="3581400" cy="4953000"/>
          </a:xfrm>
          <a:ln w="127000" cap="flat" cmpd="sng">
            <a:noFill/>
            <a:prstDash val="solid"/>
          </a:ln>
          <a:effectLst>
            <a:glow rad="127000">
              <a:srgbClr val="F4E7BB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>
            <a:normAutofit/>
          </a:bodyPr>
          <a:lstStyle/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Editace obsahu webu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Plná podpora HTML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Možnost </a:t>
            </a:r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nahrávnání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obrázků</a:t>
            </a:r>
          </a:p>
          <a:p>
            <a:endParaRPr lang="cs-CZ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Metadata</a:t>
            </a:r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 stránce</a:t>
            </a: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Jazyk</a:t>
            </a:r>
          </a:p>
          <a:p>
            <a:pPr lvl="1"/>
            <a:r>
              <a:rPr lang="cs-C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Kategorie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5292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řidlice">
  <a:themeElements>
    <a:clrScheme name="Břidl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Břidlic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řidlic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TM04033929[[fn=Břidlice]]</Template>
  <TotalTime>1044</TotalTime>
  <Words>868</Words>
  <Application>Microsoft Office PowerPoint</Application>
  <PresentationFormat>Širokoúhlá obrazovka</PresentationFormat>
  <Paragraphs>178</Paragraphs>
  <Slides>20</Slides>
  <Notes>8</Notes>
  <HiddenSlides>0</HiddenSlides>
  <MMClips>0</MMClips>
  <ScaleCrop>false</ScaleCrop>
  <HeadingPairs>
    <vt:vector size="6" baseType="variant">
      <vt:variant>
        <vt:lpstr>Použitá písma</vt:lpstr>
      </vt:variant>
      <vt:variant>
        <vt:i4>9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30" baseType="lpstr">
      <vt:lpstr>Arial</vt:lpstr>
      <vt:lpstr>Calibri</vt:lpstr>
      <vt:lpstr>Calisto MT</vt:lpstr>
      <vt:lpstr>Papyrus</vt:lpstr>
      <vt:lpstr>Roboto</vt:lpstr>
      <vt:lpstr>Roboto Mono</vt:lpstr>
      <vt:lpstr>Times New Roman</vt:lpstr>
      <vt:lpstr>Trebuchet MS</vt:lpstr>
      <vt:lpstr>Wingdings 2</vt:lpstr>
      <vt:lpstr>Břidlice</vt:lpstr>
      <vt:lpstr> </vt:lpstr>
      <vt:lpstr>Úvod</vt:lpstr>
      <vt:lpstr>Projekt PraK</vt:lpstr>
      <vt:lpstr>Cíle</vt:lpstr>
      <vt:lpstr>Technologie</vt:lpstr>
      <vt:lpstr>Prezentace aplikace PowerPoint</vt:lpstr>
      <vt:lpstr>Cásti webu</vt:lpstr>
      <vt:lpstr>Prezentace aplikace PowerPoint</vt:lpstr>
      <vt:lpstr>Prezentace aplikace PowerPoint</vt:lpstr>
      <vt:lpstr>Prezentace aplikace PowerPoint</vt:lpstr>
      <vt:lpstr>Backend</vt:lpstr>
      <vt:lpstr>API</vt:lpstr>
      <vt:lpstr>Databáze</vt:lpstr>
      <vt:lpstr>Schémata</vt:lpstr>
      <vt:lpstr>Výsledek</vt:lpstr>
      <vt:lpstr>Testy rychlosti</vt:lpstr>
      <vt:lpstr>Instalace a rozširitelnost</vt:lpstr>
      <vt:lpstr>Mozné další rozšírení</vt:lpstr>
      <vt:lpstr>Mozné další rozšírení</vt:lpstr>
      <vt:lpstr>DEKUJEME     ZA    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Softwarové řešení digitálních archivů</dc:title>
  <dc:creator>Nogare</dc:creator>
  <cp:lastModifiedBy>Nogare</cp:lastModifiedBy>
  <cp:revision>74</cp:revision>
  <dcterms:created xsi:type="dcterms:W3CDTF">2021-09-09T16:17:04Z</dcterms:created>
  <dcterms:modified xsi:type="dcterms:W3CDTF">2021-11-03T12:55:28Z</dcterms:modified>
</cp:coreProperties>
</file>

<file path=docProps/thumbnail.jpeg>
</file>